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3"/>
  </p:notesMasterIdLst>
  <p:sldIdLst>
    <p:sldId id="274" r:id="rId4"/>
    <p:sldId id="275" r:id="rId5"/>
  </p:sldIdLst>
  <p:sldSz cx="12801600" cy="96012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修正版" id="{A36C98BD-8AA8-44C0-AFC2-916634037BB6}">
          <p14:sldIdLst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pos="4009" userDrawn="1">
          <p15:clr>
            <a:srgbClr val="A4A3A4"/>
          </p15:clr>
        </p15:guide>
        <p15:guide id="2" orient="horz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82"/>
    <p:restoredTop sz="94660"/>
  </p:normalViewPr>
  <p:slideViewPr>
    <p:cSldViewPr snapToGrid="0">
      <p:cViewPr>
        <p:scale>
          <a:sx n="100" d="100"/>
          <a:sy n="100" d="100"/>
        </p:scale>
        <p:origin x="-1332" y="696"/>
      </p:cViewPr>
      <p:guideLst>
        <p:guide pos="4009"/>
        <p:guide orient="horz"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62820" tIns="31410" rIns="62820" bIns="31410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62820" tIns="31410" rIns="62820" bIns="31410" rtlCol="0"/>
          <a:lstStyle>
            <a:lvl1pPr algn="r">
              <a:defRPr sz="800"/>
            </a:lvl1pPr>
          </a:lstStyle>
          <a:p>
            <a:fld id="{46D06EA9-14B5-4F31-95CC-6AD91D20700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20" tIns="31410" rIns="62820" bIns="3141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6" y="4686501"/>
            <a:ext cx="5388610" cy="4439841"/>
          </a:xfrm>
          <a:prstGeom prst="rect">
            <a:avLst/>
          </a:prstGeom>
        </p:spPr>
        <p:txBody>
          <a:bodyPr vert="horz" lIns="62820" tIns="31410" rIns="62820" bIns="314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62820" tIns="31410" rIns="62820" bIns="31410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62820" tIns="31410" rIns="62820" bIns="31410" rtlCol="0" anchor="b"/>
          <a:lstStyle>
            <a:lvl1pPr algn="r">
              <a:defRPr sz="8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70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13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35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83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3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60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1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5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80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26217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93B4-2D3C-4417-869C-BC1E274EB8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6A79-E2A2-430D-B973-CB7A1ED0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7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jpeg" /><Relationship Id="rId14" Type="http://schemas.openxmlformats.org/officeDocument/2006/relationships/image" Target="../media/image14.jpeg" /><Relationship Id="rId15" Type="http://schemas.openxmlformats.org/officeDocument/2006/relationships/image" Target="../media/image15.jpe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jpeg" /><Relationship Id="rId19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png" /><Relationship Id="rId7" Type="http://schemas.openxmlformats.org/officeDocument/2006/relationships/image" Target="../media/image25.png" /><Relationship Id="rId8" Type="http://schemas.openxmlformats.org/officeDocument/2006/relationships/image" Target="../media/image26.png" /><Relationship Id="rId9" Type="http://schemas.openxmlformats.org/officeDocument/2006/relationships/image" Target="../media/image27.png" /><Relationship Id="rId10" Type="http://schemas.openxmlformats.org/officeDocument/2006/relationships/image" Target="../media/image28.png" /><Relationship Id="rId11" Type="http://schemas.openxmlformats.org/officeDocument/2006/relationships/image" Target="../media/image29.png" /><Relationship Id="rId12" Type="http://schemas.openxmlformats.org/officeDocument/2006/relationships/image" Target="../media/image30.jpeg" /><Relationship Id="rId13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23" descr="建物の壁に貼られたポスター_x000a__x000a_AI によって生成されたコンテンツは間違っている可能性があります。"/>
          <p:cNvPicPr>
            <a:picLocks noChangeAspect="1"/>
          </p:cNvPicPr>
          <p:nvPr/>
        </p:nvPicPr>
        <p:blipFill>
          <a:blip r:embed="rId1"/>
          <a:srcRect t="7199"/>
          <a:stretch>
            <a:fillRect/>
          </a:stretch>
        </p:blipFill>
        <p:spPr>
          <a:xfrm>
            <a:off x="8253387" y="6279735"/>
            <a:ext cx="1037431" cy="722053"/>
          </a:xfrm>
          <a:prstGeom prst="rect">
            <a:avLst/>
          </a:prstGeom>
        </p:spPr>
      </p:pic>
      <p:pic>
        <p:nvPicPr>
          <p:cNvPr id="1108" name="図 22" descr="建物の壁に貼られたポスター_x000a__x000a_AI によって生成されたコンテンツは間違っている可能性があります。"/>
          <p:cNvPicPr>
            <a:picLocks noChangeAspect="1"/>
          </p:cNvPicPr>
          <p:nvPr/>
        </p:nvPicPr>
        <p:blipFill>
          <a:blip r:embed="rId1"/>
          <a:srcRect t="7199"/>
          <a:stretch>
            <a:fillRect/>
          </a:stretch>
        </p:blipFill>
        <p:spPr>
          <a:xfrm>
            <a:off x="10452839" y="4354123"/>
            <a:ext cx="1037431" cy="722053"/>
          </a:xfrm>
          <a:prstGeom prst="rect">
            <a:avLst/>
          </a:prstGeom>
        </p:spPr>
      </p:pic>
      <p:pic>
        <p:nvPicPr>
          <p:cNvPr id="1109" name="図 17" descr="建物の前に立っている家_x000a__x000a_AI によって生成されたコンテンツは間違っている可能性があります。"/>
          <p:cNvPicPr>
            <a:picLocks noChangeAspect="1"/>
          </p:cNvPicPr>
          <p:nvPr/>
        </p:nvPicPr>
        <p:blipFill>
          <a:blip r:embed="rId2"/>
          <a:srcRect t="14690" b="5457"/>
          <a:stretch>
            <a:fillRect/>
          </a:stretch>
        </p:blipFill>
        <p:spPr>
          <a:xfrm>
            <a:off x="998340" y="1236736"/>
            <a:ext cx="4213620" cy="2473474"/>
          </a:xfrm>
          <a:prstGeom prst="rect">
            <a:avLst/>
          </a:prstGeom>
        </p:spPr>
      </p:pic>
      <p:sp>
        <p:nvSpPr>
          <p:cNvPr id="1110" name="四角形: 角を丸くする 6"/>
          <p:cNvSpPr/>
          <p:nvPr/>
        </p:nvSpPr>
        <p:spPr>
          <a:xfrm>
            <a:off x="94750" y="4913158"/>
            <a:ext cx="5911256" cy="377927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1" name="正方形/長方形 27"/>
          <p:cNvSpPr/>
          <p:nvPr/>
        </p:nvSpPr>
        <p:spPr>
          <a:xfrm>
            <a:off x="363709" y="4919869"/>
            <a:ext cx="611304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4759"/>
            <a:r>
              <a:rPr lang="en-US" altLang="ja-JP" sz="23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MEGURU STATION</a:t>
            </a:r>
            <a:r>
              <a:rPr lang="ja-JP" altLang="en-US" sz="11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Ⓡ</a:t>
            </a:r>
            <a:r>
              <a:rPr lang="ja-JP" altLang="en-US" sz="23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に出せる資源</a:t>
            </a:r>
            <a:endParaRPr lang="en-US" altLang="ja-JP" sz="23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12" name="正方形/長方形 27"/>
          <p:cNvSpPr/>
          <p:nvPr/>
        </p:nvSpPr>
        <p:spPr>
          <a:xfrm>
            <a:off x="176547" y="5284661"/>
            <a:ext cx="5543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4759"/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品目の資源を出すことができます！</a:t>
            </a:r>
            <a:endParaRPr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44759"/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詳しい資源の出し方は裏面をご参照ください。</a:t>
            </a:r>
            <a:endParaRPr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13" name="テキスト 42"/>
          <p:cNvSpPr txBox="1"/>
          <p:nvPr/>
        </p:nvSpPr>
        <p:spPr>
          <a:xfrm>
            <a:off x="334249" y="7602313"/>
            <a:ext cx="1089156" cy="3608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1745"/>
          </a:p>
        </p:txBody>
      </p:sp>
      <p:sp>
        <p:nvSpPr>
          <p:cNvPr id="1114" name="テキスト 33"/>
          <p:cNvSpPr txBox="1"/>
          <p:nvPr/>
        </p:nvSpPr>
        <p:spPr>
          <a:xfrm>
            <a:off x="1506346" y="6189100"/>
            <a:ext cx="408396" cy="3608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1745"/>
          </a:p>
        </p:txBody>
      </p:sp>
      <p:pic>
        <p:nvPicPr>
          <p:cNvPr id="1115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46" y="5831418"/>
            <a:ext cx="1686639" cy="1177420"/>
          </a:xfrm>
          <a:prstGeom prst="rect">
            <a:avLst/>
          </a:prstGeom>
        </p:spPr>
      </p:pic>
      <p:pic>
        <p:nvPicPr>
          <p:cNvPr id="1116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749" y="5857493"/>
            <a:ext cx="1571017" cy="1192824"/>
          </a:xfrm>
          <a:prstGeom prst="rect">
            <a:avLst/>
          </a:prstGeom>
        </p:spPr>
      </p:pic>
      <p:pic>
        <p:nvPicPr>
          <p:cNvPr id="1117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708" y="5845655"/>
            <a:ext cx="1594045" cy="1177420"/>
          </a:xfrm>
          <a:prstGeom prst="rect">
            <a:avLst/>
          </a:prstGeom>
        </p:spPr>
      </p:pic>
      <p:pic>
        <p:nvPicPr>
          <p:cNvPr id="1118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970" y="5868858"/>
            <a:ext cx="1849541" cy="1177420"/>
          </a:xfrm>
          <a:prstGeom prst="rect">
            <a:avLst/>
          </a:prstGeom>
        </p:spPr>
      </p:pic>
      <p:sp>
        <p:nvSpPr>
          <p:cNvPr id="1119" name="四角形: 角を丸くする 28"/>
          <p:cNvSpPr/>
          <p:nvPr/>
        </p:nvSpPr>
        <p:spPr>
          <a:xfrm>
            <a:off x="3959726" y="8211913"/>
            <a:ext cx="1592983" cy="39567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44759"/>
            <a:r>
              <a:rPr lang="ja-JP" altLang="en-US" sz="1938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指定袋不要</a:t>
            </a:r>
            <a:endParaRPr lang="en-US" altLang="ja-JP" sz="1938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0" name="四角形: 角を丸くする 29"/>
          <p:cNvSpPr/>
          <p:nvPr/>
        </p:nvSpPr>
        <p:spPr>
          <a:xfrm>
            <a:off x="3968225" y="7700183"/>
            <a:ext cx="1592983" cy="39567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44759"/>
            <a:r>
              <a:rPr lang="ja-JP" altLang="en-US" sz="1938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持込無料</a:t>
            </a:r>
            <a:endParaRPr lang="en-US" altLang="ja-JP" sz="1938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1" name="四角形: 角を丸くする 30"/>
          <p:cNvSpPr/>
          <p:nvPr/>
        </p:nvSpPr>
        <p:spPr>
          <a:xfrm>
            <a:off x="119408" y="7196140"/>
            <a:ext cx="5911256" cy="36409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2" name="正方形/長方形 27"/>
          <p:cNvSpPr/>
          <p:nvPr/>
        </p:nvSpPr>
        <p:spPr>
          <a:xfrm>
            <a:off x="200477" y="7175425"/>
            <a:ext cx="45642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4759"/>
            <a:r>
              <a:rPr lang="en-US" altLang="ja-JP" sz="23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MEGURU STATION</a:t>
            </a:r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®</a:t>
            </a:r>
            <a:r>
              <a:rPr lang="ja-JP" altLang="en-US" sz="23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の概要</a:t>
            </a:r>
            <a:endParaRPr lang="en-US" altLang="ja-JP" sz="23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3" name="正方形/長方形 27"/>
          <p:cNvSpPr/>
          <p:nvPr/>
        </p:nvSpPr>
        <p:spPr>
          <a:xfrm>
            <a:off x="6495903" y="758447"/>
            <a:ext cx="5400643" cy="36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4759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①初回利用時にいずれかの登録をお願いします！</a:t>
            </a:r>
            <a:endParaRPr lang="en-US" altLang="ja-JP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4" name="正方形/長方形 27"/>
          <p:cNvSpPr/>
          <p:nvPr/>
        </p:nvSpPr>
        <p:spPr>
          <a:xfrm>
            <a:off x="6293364" y="7434064"/>
            <a:ext cx="4784211" cy="79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4759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③正しく分別して、資源出しをお願いします</a:t>
            </a:r>
            <a:endParaRPr lang="en-US" altLang="ja-JP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44759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・「捨てればゴミ、分ければ資源」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44759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裏面を見て正しく分別をお願いします！</a:t>
            </a:r>
            <a:endParaRPr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5" name="正方形/長方形 27"/>
          <p:cNvSpPr/>
          <p:nvPr/>
        </p:nvSpPr>
        <p:spPr>
          <a:xfrm>
            <a:off x="6292817" y="8381939"/>
            <a:ext cx="443270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4759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④溜まった袋の交換をお願いします</a:t>
            </a:r>
          </a:p>
          <a:p>
            <a:pPr defTabSz="1144759"/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・資源が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BOX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いっぱいになったら、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44759"/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利用者の皆様で袋の交換をお願いします。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44759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交換方法は北鵜木公民館の設置看板に掲示して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44759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おりますのでご参照ください。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6" name="正方形/長方形 35"/>
          <p:cNvSpPr/>
          <p:nvPr/>
        </p:nvSpPr>
        <p:spPr>
          <a:xfrm>
            <a:off x="-12207" y="568193"/>
            <a:ext cx="6374100" cy="66639"/>
          </a:xfrm>
          <a:prstGeom prst="rect">
            <a:avLst/>
          </a:prstGeom>
          <a:solidFill>
            <a:srgbClr val="87D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7" name="テキスト ボックス 26"/>
          <p:cNvSpPr txBox="1"/>
          <p:nvPr/>
        </p:nvSpPr>
        <p:spPr>
          <a:xfrm>
            <a:off x="119408" y="217946"/>
            <a:ext cx="6452424" cy="6300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181138">
              <a:lnSpc>
                <a:spcPts val="4153"/>
              </a:lnSpc>
            </a:pPr>
            <a:r>
              <a:rPr lang="en-US" altLang="ja-JP" sz="3600" b="1" dirty="0">
                <a:latin typeface="メイリオ"/>
                <a:ea typeface="メイリオ"/>
                <a:cs typeface="メイリオ" panose="020B0604030504040204" pitchFamily="50" charset="-128"/>
              </a:rPr>
              <a:t>MEGURU</a:t>
            </a:r>
            <a:r>
              <a:rPr lang="ja-JP" altLang="en-US" sz="3600" b="1" dirty="0">
                <a:latin typeface="メイリオ"/>
                <a:ea typeface="メイリオ"/>
                <a:cs typeface="メイリオ" panose="020B0604030504040204" pitchFamily="50" charset="-128"/>
              </a:rPr>
              <a:t> </a:t>
            </a:r>
            <a:r>
              <a:rPr lang="en-US" altLang="ja-JP" sz="3600" b="1" dirty="0">
                <a:latin typeface="メイリオ"/>
                <a:ea typeface="メイリオ"/>
                <a:cs typeface="メイリオ" panose="020B0604030504040204" pitchFamily="50" charset="-128"/>
              </a:rPr>
              <a:t>STATION</a:t>
            </a:r>
            <a:r>
              <a:rPr lang="en-US" altLang="ja-JP" b="1" dirty="0">
                <a:latin typeface="メイリオ"/>
                <a:ea typeface="メイリオ"/>
                <a:cs typeface="メイリオ" panose="020B0604030504040204" pitchFamily="50" charset="-128"/>
              </a:rPr>
              <a:t>®</a:t>
            </a:r>
            <a:endParaRPr lang="en-US" altLang="ja-JP" sz="3600" b="1" dirty="0">
              <a:latin typeface="メイリオ"/>
              <a:ea typeface="メイリオ"/>
              <a:cs typeface="メイリオ" panose="020B0604030504040204" pitchFamily="50" charset="-128"/>
            </a:endParaRPr>
          </a:p>
        </p:txBody>
      </p:sp>
      <p:sp>
        <p:nvSpPr>
          <p:cNvPr id="1128" name="テキスト ボックス 35"/>
          <p:cNvSpPr txBox="1"/>
          <p:nvPr/>
        </p:nvSpPr>
        <p:spPr>
          <a:xfrm>
            <a:off x="1807472" y="92044"/>
            <a:ext cx="482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めぐる</a:t>
            </a:r>
          </a:p>
        </p:txBody>
      </p:sp>
      <p:sp>
        <p:nvSpPr>
          <p:cNvPr id="1129" name="テキスト ボックス 36"/>
          <p:cNvSpPr txBox="1"/>
          <p:nvPr/>
        </p:nvSpPr>
        <p:spPr>
          <a:xfrm>
            <a:off x="3916666" y="6446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ステーション</a:t>
            </a:r>
          </a:p>
        </p:txBody>
      </p:sp>
      <p:sp>
        <p:nvSpPr>
          <p:cNvPr id="1130" name="正方形/長方形 27"/>
          <p:cNvSpPr/>
          <p:nvPr/>
        </p:nvSpPr>
        <p:spPr>
          <a:xfrm>
            <a:off x="0" y="8618669"/>
            <a:ext cx="6307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81138"/>
            <a:r>
              <a:rPr lang="en-US" altLang="ja-JP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【MEGURU STATION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</a:t>
            </a:r>
            <a:r>
              <a:rPr lang="en-US" altLang="ja-JP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?】</a:t>
            </a:r>
          </a:p>
          <a:p>
            <a:pPr defTabSz="1181138"/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資源回収をきっかけに、大刀洗町にお住まいの方々の世代間交流や、地域のつながりをつくる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資源回収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地域活性化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を目的とした取り組みです。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31" name="四角形: 角を丸くする 56"/>
          <p:cNvSpPr/>
          <p:nvPr/>
        </p:nvSpPr>
        <p:spPr>
          <a:xfrm>
            <a:off x="6463180" y="255733"/>
            <a:ext cx="6056669" cy="46168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132" name="正方形/長方形 27"/>
          <p:cNvSpPr/>
          <p:nvPr/>
        </p:nvSpPr>
        <p:spPr>
          <a:xfrm>
            <a:off x="8809663" y="309800"/>
            <a:ext cx="20025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4759"/>
            <a:r>
              <a:rPr lang="ja-JP" altLang="en-US" sz="23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ご利用方法</a:t>
            </a:r>
            <a:endParaRPr lang="en-US" altLang="ja-JP" sz="23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33" name="正方形/長方形 21"/>
          <p:cNvSpPr/>
          <p:nvPr/>
        </p:nvSpPr>
        <p:spPr>
          <a:xfrm>
            <a:off x="6564966" y="1082720"/>
            <a:ext cx="4247294" cy="4394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39"/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LINE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登録の方法</a:t>
            </a:r>
          </a:p>
        </p:txBody>
      </p:sp>
      <p:graphicFrame>
        <p:nvGraphicFramePr>
          <p:cNvPr id="1134" name="表 6"/>
          <p:cNvGraphicFramePr>
            <a:graphicFrameLocks noGrp="1"/>
          </p:cNvGraphicFramePr>
          <p:nvPr/>
        </p:nvGraphicFramePr>
        <p:xfrm>
          <a:off x="6564966" y="1596125"/>
          <a:ext cx="4247294" cy="128394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247294">
                  <a:extLst>
                    <a:ext uri="{9D8B030D-6E8A-4147-A177-3AD203B41FA5}"/>
                  </a:extLst>
                </a:gridCol>
              </a:tblGrid>
              <a:tr h="1237633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LINE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アプリを起動</a:t>
                      </a:r>
                      <a:endParaRPr kumimoji="1" lang="en-US" altLang="ja-JP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ホーム　　　</a:t>
                      </a:r>
                      <a:endParaRPr kumimoji="1" lang="en-US" altLang="ja-JP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友だち追加</a:t>
                      </a:r>
                      <a:endParaRPr kumimoji="1" lang="en-US" altLang="ja-JP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QR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コード</a:t>
                      </a:r>
                      <a:endParaRPr kumimoji="1" lang="en-US" altLang="ja-JP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右記</a:t>
                      </a: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QR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コードをスキャンする</a:t>
                      </a:r>
                      <a:endParaRPr kumimoji="1" lang="en-US" altLang="ja-JP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3303" marR="63303" marT="31652" marB="3165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35" name="図 62" descr="QR コード_x000a__x000a_自動的に生成された説明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1391" y="1720434"/>
            <a:ext cx="1001299" cy="1001299"/>
          </a:xfrm>
          <a:prstGeom prst="rect">
            <a:avLst/>
          </a:prstGeom>
        </p:spPr>
      </p:pic>
      <p:pic>
        <p:nvPicPr>
          <p:cNvPr id="1136" name="図 10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103" y="1642317"/>
            <a:ext cx="208405" cy="189549"/>
          </a:xfrm>
          <a:prstGeom prst="rect">
            <a:avLst/>
          </a:prstGeom>
        </p:spPr>
      </p:pic>
      <p:pic>
        <p:nvPicPr>
          <p:cNvPr id="1137" name="図 10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24" y="1873365"/>
            <a:ext cx="208405" cy="225772"/>
          </a:xfrm>
          <a:prstGeom prst="rect">
            <a:avLst/>
          </a:prstGeom>
        </p:spPr>
      </p:pic>
      <p:pic>
        <p:nvPicPr>
          <p:cNvPr id="1138" name="図 10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9624" y="2135619"/>
            <a:ext cx="208405" cy="202616"/>
          </a:xfrm>
          <a:prstGeom prst="rect">
            <a:avLst/>
          </a:prstGeom>
        </p:spPr>
      </p:pic>
      <p:sp>
        <p:nvSpPr>
          <p:cNvPr id="1139" name="正方形/長方形 21"/>
          <p:cNvSpPr/>
          <p:nvPr/>
        </p:nvSpPr>
        <p:spPr>
          <a:xfrm>
            <a:off x="10872901" y="1082719"/>
            <a:ext cx="1635720" cy="439447"/>
          </a:xfrm>
          <a:prstGeom prst="rect">
            <a:avLst/>
          </a:prstGeom>
          <a:solidFill>
            <a:srgbClr val="DB25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39"/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スタンプカードの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22039"/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登録方法</a:t>
            </a:r>
          </a:p>
        </p:txBody>
      </p:sp>
      <p:pic>
        <p:nvPicPr>
          <p:cNvPr id="1140" name="図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515" y="5938138"/>
            <a:ext cx="1246423" cy="1110157"/>
          </a:xfrm>
          <a:prstGeom prst="rect">
            <a:avLst/>
          </a:prstGeom>
        </p:spPr>
      </p:pic>
      <p:sp>
        <p:nvSpPr>
          <p:cNvPr id="1141" name="正方形/長方形 27"/>
          <p:cNvSpPr/>
          <p:nvPr/>
        </p:nvSpPr>
        <p:spPr>
          <a:xfrm>
            <a:off x="6495903" y="3055387"/>
            <a:ext cx="5543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4759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②利用毎にチェックインをお願いします！</a:t>
            </a:r>
          </a:p>
        </p:txBody>
      </p:sp>
      <p:sp>
        <p:nvSpPr>
          <p:cNvPr id="1142" name="正方形/長方形 21"/>
          <p:cNvSpPr/>
          <p:nvPr/>
        </p:nvSpPr>
        <p:spPr>
          <a:xfrm>
            <a:off x="6473895" y="3458679"/>
            <a:ext cx="6165145" cy="4394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39"/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LINE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登録のチェックイン方法</a:t>
            </a:r>
          </a:p>
        </p:txBody>
      </p:sp>
      <p:pic>
        <p:nvPicPr>
          <p:cNvPr id="1143" name="図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19922" y="4362849"/>
            <a:ext cx="1009674" cy="705934"/>
          </a:xfrm>
          <a:prstGeom prst="rect">
            <a:avLst/>
          </a:prstGeom>
        </p:spPr>
      </p:pic>
      <p:sp>
        <p:nvSpPr>
          <p:cNvPr id="1144" name="正方形/長方形 27"/>
          <p:cNvSpPr/>
          <p:nvPr/>
        </p:nvSpPr>
        <p:spPr>
          <a:xfrm>
            <a:off x="6420453" y="3964735"/>
            <a:ext cx="2206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LINE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トーク画面から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MEGLOOP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」をタップ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45" name="正方形/長方形 27"/>
          <p:cNvSpPr/>
          <p:nvPr/>
        </p:nvSpPr>
        <p:spPr>
          <a:xfrm>
            <a:off x="8317738" y="3958095"/>
            <a:ext cx="2206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②「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コードを読み取る」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をタップ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46" name="図 18" descr="グラフィカル ユーザー インターフェイス, テキスト, アプリケーション, チャットまたはテキスト メッセージ_x000a__x000a_自動的に生成された説明"/>
          <p:cNvPicPr>
            <a:picLocks noChangeAspect="1"/>
          </p:cNvPicPr>
          <p:nvPr/>
        </p:nvPicPr>
        <p:blipFill>
          <a:blip r:embed="rId13"/>
          <a:srcRect t="9851" r="23373" b="78735"/>
          <a:stretch>
            <a:fillRect/>
          </a:stretch>
        </p:blipFill>
        <p:spPr>
          <a:xfrm>
            <a:off x="6571832" y="4537548"/>
            <a:ext cx="1616809" cy="428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47" name="図 20" descr="グラフィカル ユーザー インターフェイス, テキスト, アプリケーション, チャットまたはテキスト メッセージ_x000a__x000a_自動的に生成された説明"/>
          <p:cNvPicPr>
            <a:picLocks noChangeAspect="1"/>
          </p:cNvPicPr>
          <p:nvPr/>
        </p:nvPicPr>
        <p:blipFill>
          <a:blip r:embed="rId14"/>
          <a:srcRect t="72855" b="5885"/>
          <a:stretch>
            <a:fillRect/>
          </a:stretch>
        </p:blipFill>
        <p:spPr>
          <a:xfrm>
            <a:off x="8601033" y="4508514"/>
            <a:ext cx="1333157" cy="504136"/>
          </a:xfrm>
          <a:prstGeom prst="rect">
            <a:avLst/>
          </a:prstGeom>
        </p:spPr>
      </p:pic>
      <p:sp>
        <p:nvSpPr>
          <p:cNvPr id="1148" name="正方形/長方形 27"/>
          <p:cNvSpPr/>
          <p:nvPr/>
        </p:nvSpPr>
        <p:spPr>
          <a:xfrm>
            <a:off x="10472751" y="3944914"/>
            <a:ext cx="2206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③机の上の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コードを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読み取る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49" name="正方形/長方形 24"/>
          <p:cNvSpPr/>
          <p:nvPr/>
        </p:nvSpPr>
        <p:spPr>
          <a:xfrm>
            <a:off x="10985994" y="4750563"/>
            <a:ext cx="304800" cy="265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正方形/長方形 25"/>
          <p:cNvSpPr/>
          <p:nvPr/>
        </p:nvSpPr>
        <p:spPr>
          <a:xfrm>
            <a:off x="12024759" y="4505258"/>
            <a:ext cx="424277" cy="557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正方形/長方形 26"/>
          <p:cNvSpPr/>
          <p:nvPr/>
        </p:nvSpPr>
        <p:spPr>
          <a:xfrm>
            <a:off x="8665371" y="4554523"/>
            <a:ext cx="861163" cy="394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正方形/長方形 21"/>
          <p:cNvSpPr/>
          <p:nvPr/>
        </p:nvSpPr>
        <p:spPr>
          <a:xfrm>
            <a:off x="6473895" y="5259064"/>
            <a:ext cx="6165145" cy="439447"/>
          </a:xfrm>
          <a:prstGeom prst="rect">
            <a:avLst/>
          </a:prstGeom>
          <a:solidFill>
            <a:srgbClr val="DB25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39"/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スタンプカードのチェックイン方法</a:t>
            </a:r>
          </a:p>
        </p:txBody>
      </p:sp>
      <p:sp>
        <p:nvSpPr>
          <p:cNvPr id="1153" name="正方形/長方形 27"/>
          <p:cNvSpPr/>
          <p:nvPr/>
        </p:nvSpPr>
        <p:spPr>
          <a:xfrm>
            <a:off x="6420453" y="5757963"/>
            <a:ext cx="169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①スタンプカードを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用意する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54" name="正方形/長方形 27"/>
          <p:cNvSpPr/>
          <p:nvPr/>
        </p:nvSpPr>
        <p:spPr>
          <a:xfrm>
            <a:off x="8408992" y="5746981"/>
            <a:ext cx="1934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②机の上の記入表に時間と登録番号を記載する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55" name="正方形/長方形 27"/>
          <p:cNvSpPr/>
          <p:nvPr/>
        </p:nvSpPr>
        <p:spPr>
          <a:xfrm>
            <a:off x="10493534" y="5743453"/>
            <a:ext cx="2167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③スタンプカードに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81138"/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日付記入、スタンプを押す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56" name="図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9123" y="6281379"/>
            <a:ext cx="1009674" cy="705934"/>
          </a:xfrm>
          <a:prstGeom prst="rect">
            <a:avLst/>
          </a:prstGeom>
        </p:spPr>
      </p:pic>
      <p:pic>
        <p:nvPicPr>
          <p:cNvPr id="1157" name="図 38" descr="アプリケーション が含まれている画像_x000a__x000a_自動的に生成された説明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5368" y="6231703"/>
            <a:ext cx="1238924" cy="773655"/>
          </a:xfrm>
          <a:prstGeom prst="rect">
            <a:avLst/>
          </a:prstGeom>
        </p:spPr>
      </p:pic>
      <p:pic>
        <p:nvPicPr>
          <p:cNvPr id="1158" name="図 39" descr="アプリケーション が含まれている画像_x000a__x000a_自動的に生成された説明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80290" y="6231703"/>
            <a:ext cx="1238924" cy="773655"/>
          </a:xfrm>
          <a:prstGeom prst="rect">
            <a:avLst/>
          </a:prstGeom>
        </p:spPr>
      </p:pic>
      <p:pic>
        <p:nvPicPr>
          <p:cNvPr id="1159" name="図 41" descr="黒い背景に白い文字がある_x000a__x000a_低い精度で自動的に生成された説明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96546" y="6216818"/>
            <a:ext cx="498806" cy="350162"/>
          </a:xfrm>
          <a:prstGeom prst="rect">
            <a:avLst/>
          </a:prstGeom>
        </p:spPr>
      </p:pic>
      <p:pic>
        <p:nvPicPr>
          <p:cNvPr id="1160" name="図 43" descr="アイコン_x000a__x000a_自動的に生成された説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99979" y="6436432"/>
            <a:ext cx="549057" cy="522912"/>
          </a:xfrm>
          <a:prstGeom prst="rect">
            <a:avLst/>
          </a:prstGeom>
        </p:spPr>
      </p:pic>
      <p:sp>
        <p:nvSpPr>
          <p:cNvPr id="1161" name="正方形/長方形 44"/>
          <p:cNvSpPr/>
          <p:nvPr/>
        </p:nvSpPr>
        <p:spPr>
          <a:xfrm>
            <a:off x="6473895" y="3458679"/>
            <a:ext cx="6165145" cy="1672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正方形/長方形 45"/>
          <p:cNvSpPr/>
          <p:nvPr/>
        </p:nvSpPr>
        <p:spPr>
          <a:xfrm>
            <a:off x="6472927" y="5256598"/>
            <a:ext cx="6165145" cy="1816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3" name="直線コネクタ 47"/>
          <p:cNvCxnSpPr/>
          <p:nvPr/>
        </p:nvCxnSpPr>
        <p:spPr>
          <a:xfrm>
            <a:off x="8317738" y="4004684"/>
            <a:ext cx="0" cy="100114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4" name="直線コネクタ 48"/>
          <p:cNvCxnSpPr/>
          <p:nvPr/>
        </p:nvCxnSpPr>
        <p:spPr>
          <a:xfrm>
            <a:off x="10343920" y="3997437"/>
            <a:ext cx="0" cy="100114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直線コネクタ 49"/>
          <p:cNvCxnSpPr>
            <a:cxnSpLocks/>
          </p:cNvCxnSpPr>
          <p:nvPr/>
        </p:nvCxnSpPr>
        <p:spPr>
          <a:xfrm>
            <a:off x="8153504" y="5874630"/>
            <a:ext cx="0" cy="109982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6" name="直線コネクタ 51"/>
          <p:cNvCxnSpPr>
            <a:cxnSpLocks/>
          </p:cNvCxnSpPr>
          <p:nvPr/>
        </p:nvCxnSpPr>
        <p:spPr>
          <a:xfrm>
            <a:off x="10493534" y="5825292"/>
            <a:ext cx="0" cy="109982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正方形/長方形 24"/>
          <p:cNvSpPr/>
          <p:nvPr/>
        </p:nvSpPr>
        <p:spPr>
          <a:xfrm>
            <a:off x="94750" y="7537604"/>
            <a:ext cx="6861821" cy="108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81138">
              <a:lnSpc>
                <a:spcPct val="150000"/>
              </a:lnSpc>
            </a:pP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　　　所：北鵜木公民館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181138">
              <a:lnSpc>
                <a:spcPct val="150000"/>
              </a:lnSpc>
            </a:pP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 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利用時間：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午前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時～午後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　</a:t>
            </a:r>
            <a:endParaRPr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181138">
              <a:lnSpc>
                <a:spcPct val="150000"/>
              </a:lnSpc>
            </a:pP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 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利用対象：北鵜木区にお住いの方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68" name="正方形/長方形 4"/>
          <p:cNvSpPr/>
          <p:nvPr/>
        </p:nvSpPr>
        <p:spPr>
          <a:xfrm>
            <a:off x="8785723" y="6652356"/>
            <a:ext cx="304800" cy="265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正方形/長方形 6"/>
          <p:cNvSpPr/>
          <p:nvPr/>
        </p:nvSpPr>
        <p:spPr>
          <a:xfrm>
            <a:off x="9430088" y="6402418"/>
            <a:ext cx="424277" cy="557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テキスト ボックス 42"/>
          <p:cNvSpPr txBox="1"/>
          <p:nvPr/>
        </p:nvSpPr>
        <p:spPr>
          <a:xfrm>
            <a:off x="3105150" y="4584184"/>
            <a:ext cx="646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171" name="正方形/長方形 11"/>
          <p:cNvSpPr/>
          <p:nvPr/>
        </p:nvSpPr>
        <p:spPr>
          <a:xfrm>
            <a:off x="3123985" y="3369810"/>
            <a:ext cx="2868450" cy="304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ysClr val="windowText" lastClr="000000"/>
                </a:solidFill>
              </a:rPr>
              <a:t>北鵜木公民館</a:t>
            </a:r>
          </a:p>
        </p:txBody>
      </p:sp>
      <p:graphicFrame>
        <p:nvGraphicFramePr>
          <p:cNvPr id="1172" name="表 6"/>
          <p:cNvGraphicFramePr>
            <a:graphicFrameLocks noGrp="1"/>
          </p:cNvGraphicFramePr>
          <p:nvPr/>
        </p:nvGraphicFramePr>
        <p:xfrm>
          <a:off x="10847413" y="1599667"/>
          <a:ext cx="1738066" cy="12942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38066">
                  <a:extLst>
                    <a:ext uri="{9D8B030D-6E8A-4147-A177-3AD203B41FA5}"/>
                  </a:extLst>
                </a:gridCol>
              </a:tblGrid>
              <a:tr h="129420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スマホをお持ち出ない方は、</a:t>
                      </a:r>
                      <a:endParaRPr kumimoji="1" lang="en-US" altLang="ja-JP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公民館の玄関前で登録後、スタンプカードを入手する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kumimoji="1"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3303" marR="63303" marT="31652" marB="3165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73" name="正方形/長方形 24"/>
          <p:cNvSpPr/>
          <p:nvPr/>
        </p:nvSpPr>
        <p:spPr>
          <a:xfrm>
            <a:off x="-26760" y="3749000"/>
            <a:ext cx="6566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81138"/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~2025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月まで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仮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設置を行いました。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日から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日まで実施した利用者アンケートでは、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「設置の継続を希望する」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という意見が多数寄せられたため、北鵜木区公民館として、引き続き設置を継続する判断になりました。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74" name="正方形/長方形 27"/>
          <p:cNvSpPr/>
          <p:nvPr/>
        </p:nvSpPr>
        <p:spPr>
          <a:xfrm>
            <a:off x="-204452" y="760000"/>
            <a:ext cx="63741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1181138"/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「北鵜木公民館」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設置継続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!!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P Simplified Hans Light"/>
            </a:endParaRPr>
          </a:p>
        </p:txBody>
      </p:sp>
      <p:pic>
        <p:nvPicPr>
          <p:cNvPr id="1175" name="図 5" descr="人, 男, 持つ, ユニフォーム が含まれている画像_x000a__x000a_AI によって生成されたコンテンツは間違っている可能性があります。"/>
          <p:cNvPicPr>
            <a:picLocks noChangeAspect="1"/>
          </p:cNvPicPr>
          <p:nvPr/>
        </p:nvPicPr>
        <p:blipFill>
          <a:blip r:embed="rId18"/>
          <a:srcRect t="13837" b="13232"/>
          <a:stretch>
            <a:fillRect/>
          </a:stretch>
        </p:blipFill>
        <p:spPr>
          <a:xfrm>
            <a:off x="10725519" y="7734731"/>
            <a:ext cx="1794330" cy="1744829"/>
          </a:xfrm>
          <a:prstGeom prst="rect">
            <a:avLst/>
          </a:prstGeom>
        </p:spPr>
      </p:pic>
      <p:sp>
        <p:nvSpPr>
          <p:cNvPr id="1176" name="正方形/長方形 7"/>
          <p:cNvSpPr/>
          <p:nvPr/>
        </p:nvSpPr>
        <p:spPr>
          <a:xfrm>
            <a:off x="52100" y="43609"/>
            <a:ext cx="1086366" cy="2898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ysClr val="windowText" lastClr="000000"/>
                </a:solidFill>
              </a:rPr>
              <a:t>北鵜木区発行</a:t>
            </a:r>
          </a:p>
        </p:txBody>
      </p:sp>
    </p:spTree>
    <p:extLst>
      <p:ext uri="{BB962C8B-B14F-4D97-AF65-F5344CB8AC3E}">
        <p14:creationId xmlns:p14="http://schemas.microsoft.com/office/powerpoint/2010/main" val="83730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四角形: 角を丸くする 140"/>
          <p:cNvSpPr/>
          <p:nvPr/>
        </p:nvSpPr>
        <p:spPr>
          <a:xfrm>
            <a:off x="6456236" y="7912922"/>
            <a:ext cx="6243004" cy="15099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9" name="四角形: 角を丸くする 140"/>
          <p:cNvSpPr/>
          <p:nvPr/>
        </p:nvSpPr>
        <p:spPr>
          <a:xfrm>
            <a:off x="147178" y="5273861"/>
            <a:ext cx="6165351" cy="41537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0" name="四角形: 角を丸くする 140"/>
          <p:cNvSpPr/>
          <p:nvPr/>
        </p:nvSpPr>
        <p:spPr>
          <a:xfrm>
            <a:off x="6411834" y="847318"/>
            <a:ext cx="6228372" cy="34660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1" name="四角形: 角を丸くする 41"/>
          <p:cNvSpPr/>
          <p:nvPr/>
        </p:nvSpPr>
        <p:spPr>
          <a:xfrm>
            <a:off x="147177" y="635991"/>
            <a:ext cx="6165351" cy="4475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2" name="四角形: 角を丸くする 4"/>
          <p:cNvSpPr/>
          <p:nvPr/>
        </p:nvSpPr>
        <p:spPr>
          <a:xfrm>
            <a:off x="1180179" y="101088"/>
            <a:ext cx="10493115" cy="4658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3" name="正方形/長方形 27"/>
          <p:cNvSpPr/>
          <p:nvPr/>
        </p:nvSpPr>
        <p:spPr>
          <a:xfrm>
            <a:off x="3144161" y="167443"/>
            <a:ext cx="6788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44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MEGURU STATION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での資源の出し方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184" name="直線矢印コネクタ 18"/>
          <p:cNvCxnSpPr>
            <a:cxnSpLocks/>
          </p:cNvCxnSpPr>
          <p:nvPr/>
        </p:nvCxnSpPr>
        <p:spPr>
          <a:xfrm>
            <a:off x="4740231" y="2288132"/>
            <a:ext cx="3861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5" name="図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504593" y="2519245"/>
            <a:ext cx="1267134" cy="1726292"/>
          </a:xfrm>
          <a:prstGeom prst="rect">
            <a:avLst/>
          </a:prstGeom>
        </p:spPr>
      </p:pic>
      <p:pic>
        <p:nvPicPr>
          <p:cNvPr id="1186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14" y="1677198"/>
            <a:ext cx="1731086" cy="1110143"/>
          </a:xfrm>
          <a:prstGeom prst="rect">
            <a:avLst/>
          </a:prstGeom>
          <a:ln w="241300">
            <a:noFill/>
          </a:ln>
        </p:spPr>
      </p:pic>
      <p:pic>
        <p:nvPicPr>
          <p:cNvPr id="1187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34" y="3246086"/>
            <a:ext cx="1917639" cy="1267133"/>
          </a:xfrm>
          <a:prstGeom prst="rect">
            <a:avLst/>
          </a:prstGeom>
          <a:ln>
            <a:noFill/>
          </a:ln>
        </p:spPr>
      </p:pic>
      <p:sp>
        <p:nvSpPr>
          <p:cNvPr id="1188" name="四角形: 角を丸くする 46"/>
          <p:cNvSpPr/>
          <p:nvPr/>
        </p:nvSpPr>
        <p:spPr>
          <a:xfrm>
            <a:off x="6677544" y="1228217"/>
            <a:ext cx="2664105" cy="707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ペットボトル</a:t>
            </a:r>
          </a:p>
        </p:txBody>
      </p:sp>
      <p:pic>
        <p:nvPicPr>
          <p:cNvPr id="1189" name="図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804" y="2371251"/>
            <a:ext cx="820934" cy="1144160"/>
          </a:xfrm>
          <a:prstGeom prst="rect">
            <a:avLst/>
          </a:prstGeom>
        </p:spPr>
      </p:pic>
      <p:cxnSp>
        <p:nvCxnSpPr>
          <p:cNvPr id="1190" name="直線矢印コネクタ 48"/>
          <p:cNvCxnSpPr>
            <a:cxnSpLocks/>
          </p:cNvCxnSpPr>
          <p:nvPr/>
        </p:nvCxnSpPr>
        <p:spPr>
          <a:xfrm>
            <a:off x="7740707" y="2827079"/>
            <a:ext cx="9498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1" name="図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585" y="2539428"/>
            <a:ext cx="891940" cy="1012905"/>
          </a:xfrm>
          <a:prstGeom prst="rect">
            <a:avLst/>
          </a:prstGeom>
        </p:spPr>
      </p:pic>
      <p:sp>
        <p:nvSpPr>
          <p:cNvPr id="1192" name="テキスト ボックス 53"/>
          <p:cNvSpPr txBox="1"/>
          <p:nvPr/>
        </p:nvSpPr>
        <p:spPr>
          <a:xfrm>
            <a:off x="11577992" y="1336548"/>
            <a:ext cx="145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投入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!</a:t>
            </a:r>
          </a:p>
        </p:txBody>
      </p:sp>
      <p:pic>
        <p:nvPicPr>
          <p:cNvPr id="1193" name="図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74" y="7199931"/>
            <a:ext cx="924580" cy="1046148"/>
          </a:xfrm>
          <a:prstGeom prst="rect">
            <a:avLst/>
          </a:prstGeom>
        </p:spPr>
      </p:pic>
      <p:pic>
        <p:nvPicPr>
          <p:cNvPr id="1194" name="図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7229" y="6513744"/>
            <a:ext cx="1065082" cy="988641"/>
          </a:xfrm>
          <a:prstGeom prst="rect">
            <a:avLst/>
          </a:prstGeom>
        </p:spPr>
      </p:pic>
      <p:sp>
        <p:nvSpPr>
          <p:cNvPr id="1195" name="テキスト ボックス 61"/>
          <p:cNvSpPr txBox="1"/>
          <p:nvPr/>
        </p:nvSpPr>
        <p:spPr>
          <a:xfrm>
            <a:off x="2757315" y="6080697"/>
            <a:ext cx="131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アルミ缶</a:t>
            </a:r>
          </a:p>
        </p:txBody>
      </p:sp>
      <p:cxnSp>
        <p:nvCxnSpPr>
          <p:cNvPr id="1196" name="直線矢印コネクタ 62"/>
          <p:cNvCxnSpPr>
            <a:cxnSpLocks/>
          </p:cNvCxnSpPr>
          <p:nvPr/>
        </p:nvCxnSpPr>
        <p:spPr>
          <a:xfrm>
            <a:off x="4118330" y="6858103"/>
            <a:ext cx="772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7" name="図 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82759" y="2495196"/>
            <a:ext cx="535284" cy="1103984"/>
          </a:xfrm>
          <a:prstGeom prst="rect">
            <a:avLst/>
          </a:prstGeom>
        </p:spPr>
      </p:pic>
      <p:pic>
        <p:nvPicPr>
          <p:cNvPr id="1198" name="図 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3430" y="7723005"/>
            <a:ext cx="1386959" cy="1178916"/>
          </a:xfrm>
          <a:prstGeom prst="rect">
            <a:avLst/>
          </a:prstGeom>
        </p:spPr>
      </p:pic>
      <p:cxnSp>
        <p:nvCxnSpPr>
          <p:cNvPr id="1199" name="直線矢印コネクタ 162"/>
          <p:cNvCxnSpPr>
            <a:cxnSpLocks/>
          </p:cNvCxnSpPr>
          <p:nvPr/>
        </p:nvCxnSpPr>
        <p:spPr>
          <a:xfrm flipV="1">
            <a:off x="1283942" y="7147862"/>
            <a:ext cx="922408" cy="375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直線矢印コネクタ 163"/>
          <p:cNvCxnSpPr>
            <a:cxnSpLocks/>
          </p:cNvCxnSpPr>
          <p:nvPr/>
        </p:nvCxnSpPr>
        <p:spPr>
          <a:xfrm>
            <a:off x="1273252" y="7528442"/>
            <a:ext cx="853648" cy="43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1" name="テキスト ボックス 164"/>
          <p:cNvSpPr txBox="1"/>
          <p:nvPr/>
        </p:nvSpPr>
        <p:spPr>
          <a:xfrm>
            <a:off x="2333779" y="7512741"/>
            <a:ext cx="14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スチール缶</a:t>
            </a:r>
          </a:p>
        </p:txBody>
      </p:sp>
      <p:cxnSp>
        <p:nvCxnSpPr>
          <p:cNvPr id="1202" name="直線矢印コネクタ 165"/>
          <p:cNvCxnSpPr>
            <a:cxnSpLocks/>
          </p:cNvCxnSpPr>
          <p:nvPr/>
        </p:nvCxnSpPr>
        <p:spPr>
          <a:xfrm>
            <a:off x="4006517" y="8312463"/>
            <a:ext cx="772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3" name="吹き出し: 円形 3"/>
          <p:cNvSpPr/>
          <p:nvPr/>
        </p:nvSpPr>
        <p:spPr>
          <a:xfrm>
            <a:off x="7277101" y="1987248"/>
            <a:ext cx="5200140" cy="486900"/>
          </a:xfrm>
          <a:prstGeom prst="wedgeEllipseCallout">
            <a:avLst>
              <a:gd name="adj1" fmla="val -49438"/>
              <a:gd name="adj2" fmla="val 53164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よく洗って乾かしてください</a:t>
            </a:r>
          </a:p>
        </p:txBody>
      </p:sp>
      <p:sp>
        <p:nvSpPr>
          <p:cNvPr id="1204" name="テキスト ボックス 205"/>
          <p:cNvSpPr txBox="1"/>
          <p:nvPr/>
        </p:nvSpPr>
        <p:spPr>
          <a:xfrm>
            <a:off x="6566010" y="3481376"/>
            <a:ext cx="605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※キャップは「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回収箱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」へ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ラベルは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回収不可」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ご自宅の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「容器包装プラの袋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へ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05" name="直線矢印コネクタ 48"/>
          <p:cNvCxnSpPr>
            <a:cxnSpLocks/>
          </p:cNvCxnSpPr>
          <p:nvPr/>
        </p:nvCxnSpPr>
        <p:spPr>
          <a:xfrm>
            <a:off x="10333668" y="2890579"/>
            <a:ext cx="7654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6" name="図 1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1308" y="6340105"/>
            <a:ext cx="671237" cy="1137169"/>
          </a:xfrm>
          <a:prstGeom prst="rect">
            <a:avLst/>
          </a:prstGeom>
        </p:spPr>
      </p:pic>
      <p:sp>
        <p:nvSpPr>
          <p:cNvPr id="1207" name="四角形: 角を丸くする 46"/>
          <p:cNvSpPr/>
          <p:nvPr/>
        </p:nvSpPr>
        <p:spPr>
          <a:xfrm>
            <a:off x="414934" y="5426349"/>
            <a:ext cx="3228454" cy="611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飲食用缶２種類</a:t>
            </a:r>
          </a:p>
        </p:txBody>
      </p:sp>
      <p:sp>
        <p:nvSpPr>
          <p:cNvPr id="1208" name="吹き出し: 円形 3"/>
          <p:cNvSpPr/>
          <p:nvPr/>
        </p:nvSpPr>
        <p:spPr>
          <a:xfrm>
            <a:off x="185350" y="6111952"/>
            <a:ext cx="2571965" cy="860819"/>
          </a:xfrm>
          <a:prstGeom prst="wedgeEllipseCallout">
            <a:avLst>
              <a:gd name="adj1" fmla="val -31866"/>
              <a:gd name="adj2" fmla="val 6849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よく洗って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乾かしてください</a:t>
            </a:r>
          </a:p>
        </p:txBody>
      </p:sp>
      <p:sp>
        <p:nvSpPr>
          <p:cNvPr id="1209" name="テキスト ボックス 53"/>
          <p:cNvSpPr txBox="1"/>
          <p:nvPr/>
        </p:nvSpPr>
        <p:spPr>
          <a:xfrm>
            <a:off x="5177191" y="5788310"/>
            <a:ext cx="145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投入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!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10" name="四角形: 角を丸くする 46"/>
          <p:cNvSpPr/>
          <p:nvPr/>
        </p:nvSpPr>
        <p:spPr>
          <a:xfrm>
            <a:off x="389962" y="825550"/>
            <a:ext cx="2664105" cy="6113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トレー２種類</a:t>
            </a:r>
          </a:p>
        </p:txBody>
      </p:sp>
      <p:pic>
        <p:nvPicPr>
          <p:cNvPr id="1211" name="図 1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1308" y="3485966"/>
            <a:ext cx="544586" cy="1056166"/>
          </a:xfrm>
          <a:prstGeom prst="rect">
            <a:avLst/>
          </a:prstGeom>
        </p:spPr>
      </p:pic>
      <p:pic>
        <p:nvPicPr>
          <p:cNvPr id="1212" name="図 1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1862" y="1661610"/>
            <a:ext cx="560893" cy="1087791"/>
          </a:xfrm>
          <a:prstGeom prst="rect">
            <a:avLst/>
          </a:prstGeom>
        </p:spPr>
      </p:pic>
      <p:sp>
        <p:nvSpPr>
          <p:cNvPr id="1213" name="テキスト ボックス 53"/>
          <p:cNvSpPr txBox="1"/>
          <p:nvPr/>
        </p:nvSpPr>
        <p:spPr>
          <a:xfrm>
            <a:off x="5004254" y="993045"/>
            <a:ext cx="145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投入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!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14" name="テキスト ボックス 61"/>
          <p:cNvSpPr txBox="1"/>
          <p:nvPr/>
        </p:nvSpPr>
        <p:spPr>
          <a:xfrm>
            <a:off x="3371947" y="1233109"/>
            <a:ext cx="131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白色</a:t>
            </a:r>
          </a:p>
        </p:txBody>
      </p:sp>
      <p:cxnSp>
        <p:nvCxnSpPr>
          <p:cNvPr id="1215" name="直線矢印コネクタ 162"/>
          <p:cNvCxnSpPr>
            <a:cxnSpLocks/>
          </p:cNvCxnSpPr>
          <p:nvPr/>
        </p:nvCxnSpPr>
        <p:spPr>
          <a:xfrm flipV="1">
            <a:off x="2126900" y="2711438"/>
            <a:ext cx="710296" cy="876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6" name="直線矢印コネクタ 163"/>
          <p:cNvCxnSpPr>
            <a:cxnSpLocks/>
          </p:cNvCxnSpPr>
          <p:nvPr/>
        </p:nvCxnSpPr>
        <p:spPr>
          <a:xfrm>
            <a:off x="2116143" y="3605139"/>
            <a:ext cx="670943" cy="35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7" name="テキスト ボックス 61"/>
          <p:cNvSpPr txBox="1"/>
          <p:nvPr/>
        </p:nvSpPr>
        <p:spPr>
          <a:xfrm>
            <a:off x="3259770" y="2917405"/>
            <a:ext cx="131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色付き</a:t>
            </a:r>
          </a:p>
        </p:txBody>
      </p:sp>
      <p:cxnSp>
        <p:nvCxnSpPr>
          <p:cNvPr id="1218" name="直線矢印コネクタ 18"/>
          <p:cNvCxnSpPr>
            <a:cxnSpLocks/>
          </p:cNvCxnSpPr>
          <p:nvPr/>
        </p:nvCxnSpPr>
        <p:spPr>
          <a:xfrm>
            <a:off x="4748724" y="3986515"/>
            <a:ext cx="3861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9" name="テキスト ボックス 205"/>
          <p:cNvSpPr txBox="1"/>
          <p:nvPr/>
        </p:nvSpPr>
        <p:spPr>
          <a:xfrm>
            <a:off x="821890" y="4627018"/>
            <a:ext cx="342400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透明容器は回収不可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220" name="図 1240" descr="QR コード_x000a__x000a_自動的に生成された説明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0263" y="8053797"/>
            <a:ext cx="1219149" cy="1219149"/>
          </a:xfrm>
          <a:prstGeom prst="rect">
            <a:avLst/>
          </a:prstGeom>
        </p:spPr>
      </p:pic>
      <p:sp>
        <p:nvSpPr>
          <p:cNvPr id="1221" name="テキスト ボックス 205"/>
          <p:cNvSpPr txBox="1"/>
          <p:nvPr/>
        </p:nvSpPr>
        <p:spPr>
          <a:xfrm>
            <a:off x="7703464" y="8398243"/>
            <a:ext cx="48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詳しくは、下記のQRコードから大刀洗町役場のホームページ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ご覧ください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</a:t>
            </a:r>
          </a:p>
        </p:txBody>
      </p:sp>
      <p:sp>
        <p:nvSpPr>
          <p:cNvPr id="1222" name="四角形: 角を丸くする 140"/>
          <p:cNvSpPr/>
          <p:nvPr/>
        </p:nvSpPr>
        <p:spPr>
          <a:xfrm>
            <a:off x="6425976" y="4437148"/>
            <a:ext cx="6220670" cy="32918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3" name="テキスト ボックス 1250"/>
          <p:cNvSpPr txBox="1"/>
          <p:nvPr/>
        </p:nvSpPr>
        <p:spPr>
          <a:xfrm>
            <a:off x="6667335" y="4484949"/>
            <a:ext cx="6101222" cy="64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44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資源</a:t>
            </a:r>
            <a:r>
              <a:rPr kumimoji="0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BOXが</a:t>
            </a:r>
            <a:r>
              <a:rPr kumimoji="0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いっぱいになったら、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利用者で袋を交換し、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1144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保管場所の「駐輪場」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に資源入りの袋を運んでください。</a:t>
            </a:r>
          </a:p>
        </p:txBody>
      </p:sp>
      <p:sp>
        <p:nvSpPr>
          <p:cNvPr id="1224" name="テキスト ボックス 205"/>
          <p:cNvSpPr txBox="1"/>
          <p:nvPr/>
        </p:nvSpPr>
        <p:spPr>
          <a:xfrm>
            <a:off x="534615" y="8740593"/>
            <a:ext cx="5422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※飲食用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缶のみ回収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スプレー缶等は回収不可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つぶさないで出してください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225" name="図 1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1308" y="7728725"/>
            <a:ext cx="671237" cy="1137169"/>
          </a:xfrm>
          <a:prstGeom prst="rect">
            <a:avLst/>
          </a:prstGeom>
        </p:spPr>
      </p:pic>
      <p:pic>
        <p:nvPicPr>
          <p:cNvPr id="1226" name="図 4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7335" y="5177972"/>
            <a:ext cx="4012131" cy="2265487"/>
          </a:xfrm>
          <a:prstGeom prst="rect">
            <a:avLst/>
          </a:prstGeom>
        </p:spPr>
      </p:pic>
      <p:pic>
        <p:nvPicPr>
          <p:cNvPr id="1227" name="Picture 417"/>
          <p:cNvPicPr>
            <a:picLocks noChangeAspect="1" noChangeArrowheads="1"/>
          </p:cNvPicPr>
          <p:nvPr/>
        </p:nvPicPr>
        <p:blipFill>
          <a:blip r:embed="rId12"/>
          <a:srcRect r="5385"/>
          <a:stretch>
            <a:fillRect/>
          </a:stretch>
        </p:blipFill>
        <p:spPr>
          <a:xfrm>
            <a:off x="10722837" y="5676388"/>
            <a:ext cx="1807969" cy="143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" name="テキスト 426"/>
          <p:cNvSpPr txBox="1"/>
          <p:nvPr/>
        </p:nvSpPr>
        <p:spPr>
          <a:xfrm>
            <a:off x="9707135" y="5791727"/>
            <a:ext cx="927100" cy="36843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altLang="en-US"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駐輪場</a:t>
            </a:r>
          </a:p>
        </p:txBody>
      </p:sp>
      <p:sp>
        <p:nvSpPr>
          <p:cNvPr id="1229" name="直線 427"/>
          <p:cNvSpPr/>
          <p:nvPr/>
        </p:nvSpPr>
        <p:spPr>
          <a:xfrm>
            <a:off x="10131014" y="6162997"/>
            <a:ext cx="0" cy="223917"/>
          </a:xfrm>
          <a:prstGeom prst="line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0" name="図形 428"/>
          <p:cNvSpPr/>
          <p:nvPr/>
        </p:nvSpPr>
        <p:spPr>
          <a:xfrm>
            <a:off x="9965914" y="6391597"/>
            <a:ext cx="353919" cy="49775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altLang="en-US"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1" name="テキスト 430"/>
          <p:cNvSpPr txBox="1"/>
          <p:nvPr/>
        </p:nvSpPr>
        <p:spPr>
          <a:xfrm rot="21480000">
            <a:off x="6725412" y="6660928"/>
            <a:ext cx="1092129" cy="26161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39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altLang="en-US"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資源回収BOX</a:t>
            </a:r>
          </a:p>
        </p:txBody>
      </p:sp>
      <p:sp>
        <p:nvSpPr>
          <p:cNvPr id="1232" name="テキスト ボックス 205"/>
          <p:cNvSpPr txBox="1"/>
          <p:nvPr/>
        </p:nvSpPr>
        <p:spPr>
          <a:xfrm>
            <a:off x="9426757" y="910569"/>
            <a:ext cx="550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つぶさないで出してください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3" name="吹き出し: 円形 3"/>
          <p:cNvSpPr/>
          <p:nvPr/>
        </p:nvSpPr>
        <p:spPr>
          <a:xfrm>
            <a:off x="215121" y="1649369"/>
            <a:ext cx="2622075" cy="860819"/>
          </a:xfrm>
          <a:prstGeom prst="wedgeEllipseCallout">
            <a:avLst>
              <a:gd name="adj1" fmla="val -31866"/>
              <a:gd name="adj2" fmla="val 6849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よく洗って</a:t>
            </a:r>
            <a:endParaRPr kumimoji="1" lang="ja-JP" altLang="en-US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乾かしてください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20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2213</TotalTime>
  <Words>1043</Words>
  <Application>JUST Focus</Application>
  <Paragraphs>160</Paragraph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Meiryo UI</vt:lpstr>
      <vt:lpstr>メイリオ</vt:lpstr>
      <vt:lpstr>游ゴシック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4.1.7</AppVersion>
  <PresentationFormat>ユーザー設定</PresentationFormat>
  <Slides>2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高田 大輔</dc:creator>
  <cp:lastModifiedBy>今村　愛莞</cp:lastModifiedBy>
  <cp:lastPrinted>2025-02-07T02:18:00Z</cp:lastPrinted>
  <dcterms:created xsi:type="dcterms:W3CDTF">2022-10-25T10:49:06Z</dcterms:created>
  <dcterms:modified xsi:type="dcterms:W3CDTF">2025-03-14T01:08:18Z</dcterms:modified>
  <cp:revision>44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