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9" r:id="rId5"/>
  </p:sldIdLst>
  <p:sldSz cx="7561263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91" userDrawn="1">
          <p15:clr>
            <a:srgbClr val="A4A3A4"/>
          </p15:clr>
        </p15:guide>
        <p15:guide id="2" pos="23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50021"/>
    <a:srgbClr val="990000"/>
    <a:srgbClr val="800000"/>
    <a:srgbClr val="001746"/>
    <a:srgbClr val="000099"/>
    <a:srgbClr val="283F19"/>
    <a:srgbClr val="FF0066"/>
    <a:srgbClr val="00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886" y="90"/>
      </p:cViewPr>
      <p:guideLst>
        <p:guide orient="horz" pos="3391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 /><Relationship Id="rId3" Type="http://schemas.openxmlformats.org/officeDocument/2006/relationships/customXml" Target="../customXml/item3.xml" /><Relationship Id="rId7" Type="http://schemas.openxmlformats.org/officeDocument/2006/relationships/handoutMaster" Target="handoutMasters/handoutMaster1.xml" /><Relationship Id="rId12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notesMaster" Target="notesMasters/notesMaster1.xml" /><Relationship Id="rId11" Type="http://schemas.openxmlformats.org/officeDocument/2006/relationships/theme" Target="theme/theme1.xml" /><Relationship Id="rId5" Type="http://schemas.openxmlformats.org/officeDocument/2006/relationships/slide" Target="slides/slide1.xml" /><Relationship Id="rId10" Type="http://schemas.openxmlformats.org/officeDocument/2006/relationships/viewProps" Target="viewProps.xml" /><Relationship Id="rId4" Type="http://schemas.openxmlformats.org/officeDocument/2006/relationships/slideMaster" Target="slideMasters/slideMaster1.xml" /><Relationship Id="rId9" Type="http://schemas.openxmlformats.org/officeDocument/2006/relationships/presProps" Target="pres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420" cy="4975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210" y="1"/>
            <a:ext cx="2949420" cy="4975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r">
              <a:defRPr sz="1200"/>
            </a:lvl1pPr>
          </a:lstStyle>
          <a:p>
            <a:fld id="{EE1F1D73-2C8D-4273-9B10-90BABB58BE90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742"/>
            <a:ext cx="2949420" cy="49759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210" y="9441742"/>
            <a:ext cx="2949420" cy="49759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r">
              <a:defRPr sz="1200"/>
            </a:lvl1pPr>
          </a:lstStyle>
          <a:p>
            <a:fld id="{E07B1541-BA64-44D5-815E-DBE0F5EEEC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2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529" cy="497524"/>
          </a:xfrm>
          <a:prstGeom prst="rect">
            <a:avLst/>
          </a:prstGeom>
        </p:spPr>
        <p:txBody>
          <a:bodyPr vert="horz" lIns="91542" tIns="45769" rIns="91542" bIns="457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3" y="1"/>
            <a:ext cx="2950529" cy="497524"/>
          </a:xfrm>
          <a:prstGeom prst="rect">
            <a:avLst/>
          </a:prstGeom>
        </p:spPr>
        <p:txBody>
          <a:bodyPr vert="horz" lIns="91542" tIns="45769" rIns="91542" bIns="45769" rtlCol="0"/>
          <a:lstStyle>
            <a:lvl1pPr algn="r">
              <a:defRPr sz="1200"/>
            </a:lvl1pPr>
          </a:lstStyle>
          <a:p>
            <a:fld id="{EE3AB3AD-93C7-4BF8-8FA4-31FD96C78533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2" tIns="45769" rIns="91542" bIns="4576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4" y="4782901"/>
            <a:ext cx="5446396" cy="3913425"/>
          </a:xfrm>
          <a:prstGeom prst="rect">
            <a:avLst/>
          </a:prstGeom>
        </p:spPr>
        <p:txBody>
          <a:bodyPr vert="horz" lIns="91542" tIns="45769" rIns="91542" bIns="4576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1814"/>
            <a:ext cx="2950529" cy="497524"/>
          </a:xfrm>
          <a:prstGeom prst="rect">
            <a:avLst/>
          </a:prstGeom>
        </p:spPr>
        <p:txBody>
          <a:bodyPr vert="horz" lIns="91542" tIns="45769" rIns="91542" bIns="457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3" y="9441814"/>
            <a:ext cx="2950529" cy="497524"/>
          </a:xfrm>
          <a:prstGeom prst="rect">
            <a:avLst/>
          </a:prstGeom>
        </p:spPr>
        <p:txBody>
          <a:bodyPr vert="horz" lIns="91542" tIns="45769" rIns="91542" bIns="45769" rtlCol="0" anchor="b"/>
          <a:lstStyle>
            <a:lvl1pPr algn="r">
              <a:defRPr sz="1200"/>
            </a:lvl1pPr>
          </a:lstStyle>
          <a:p>
            <a:fld id="{200B5157-EC1B-4E94-90AA-77434D3F7B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78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50055"/>
            <a:ext cx="6427074" cy="3722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76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51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43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68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927"/>
            <a:ext cx="6521589" cy="4448157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6165"/>
            <a:ext cx="6521589" cy="2339180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73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17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327"/>
            <a:ext cx="6521589" cy="20668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1369"/>
            <a:ext cx="3198768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6061"/>
            <a:ext cx="3198768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1369"/>
            <a:ext cx="3214522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6061"/>
            <a:ext cx="3214522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10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94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78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654"/>
            <a:ext cx="3827889" cy="7599245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51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654"/>
            <a:ext cx="3827889" cy="7599245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77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327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6860-0E0A-49D6-A00F-53B1A036437E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11200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502C8-19E3-4B9E-B9F4-627EC22D07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87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3419060" y="2804081"/>
            <a:ext cx="4031805" cy="1756748"/>
          </a:xfrm>
          <a:prstGeom prst="rect">
            <a:avLst/>
          </a:prstGeom>
          <a:solidFill>
            <a:srgbClr val="00174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69868" y="8933952"/>
            <a:ext cx="3038096" cy="756680"/>
          </a:xfrm>
          <a:prstGeom prst="roundRect">
            <a:avLst/>
          </a:prstGeom>
          <a:solidFill>
            <a:srgbClr val="00174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extrusionH="88900" contourW="63500" prstMaterial="metal">
            <a:bevelT w="127000" h="127000"/>
            <a:contourClr>
              <a:srgbClr val="FF99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" rIns="126000" rtlCol="0" anchor="ctr" anchorCtr="1"/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福岡県教育センターホームページ</a:t>
            </a:r>
            <a:endParaRPr lang="en-US" altLang="ja-JP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http://www.educ.pref.fukuoka.jp/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888877" y="8909157"/>
            <a:ext cx="3423681" cy="1068736"/>
          </a:xfrm>
          <a:prstGeom prst="rect">
            <a:avLst/>
          </a:prstGeom>
          <a:solidFill>
            <a:srgbClr val="800000"/>
          </a:solidFill>
          <a:ln w="34925" cmpd="thickThin">
            <a:noFill/>
          </a:ln>
          <a:scene3d>
            <a:camera prst="orthographicFront"/>
            <a:lightRig rig="threePt" dir="t"/>
          </a:scene3d>
          <a:sp3d prstMaterial="metal">
            <a:bevelT w="139700" h="139700" prst="relaxedInset"/>
          </a:sp3d>
        </p:spPr>
        <p:txBody>
          <a:bodyPr wrap="square" lIns="0" tIns="144000" rIns="0" b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+mn-cs"/>
              </a:rPr>
              <a:t>閲覧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+mn-cs"/>
              </a:rPr>
              <a:t>にはパスワードが必要です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+mn-cs"/>
              </a:rPr>
              <a:t>。</a:t>
            </a: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+mn-cs"/>
            </a:endParaRPr>
          </a:p>
          <a:p>
            <a:pPr marR="0" lvl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+mn-cs"/>
              </a:rPr>
              <a:t>パスワード：</a:t>
            </a:r>
            <a:r>
              <a:rPr lang="en-US" altLang="ja-JP" sz="2800" b="1" dirty="0" smtClean="0">
                <a:solidFill>
                  <a:srgbClr val="FFFF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k-s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tartup2023</a:t>
            </a:r>
          </a:p>
          <a:p>
            <a:pPr marR="0" lvl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0" y="0"/>
            <a:ext cx="4475746" cy="2769704"/>
          </a:xfrm>
          <a:prstGeom prst="rect">
            <a:avLst/>
          </a:prstGeom>
          <a:solidFill>
            <a:srgbClr val="00174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785771"/>
            <a:ext cx="44441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185738">
              <a:defRPr/>
            </a:pPr>
            <a:r>
              <a:rPr lang="ja-JP" altLang="en-US" sz="3200" b="1" spc="50" dirty="0" smtClean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スタートアップ学校現場　　</a:t>
            </a:r>
            <a:endParaRPr lang="en-US" altLang="ja-JP" sz="3200" b="1" spc="50" dirty="0" smtClean="0">
              <a:ln w="0"/>
              <a:solidFill>
                <a:srgbClr val="FFFF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lvl="0" indent="185738">
              <a:defRPr/>
            </a:pPr>
            <a:r>
              <a:rPr lang="ja-JP" altLang="en-US" sz="3200" b="1" spc="50" dirty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3200" b="1" spc="50" dirty="0" smtClean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（講師編）</a:t>
            </a:r>
            <a:r>
              <a:rPr lang="ja-JP" altLang="en-US" sz="3200" b="1" spc="50" dirty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3200" b="1" spc="50" dirty="0" smtClean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endParaRPr lang="en-US" altLang="ja-JP" sz="3200" b="1" spc="50" dirty="0" smtClean="0">
              <a:ln w="0"/>
              <a:solidFill>
                <a:srgbClr val="FFFF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lvl="0" indent="185738">
              <a:defRPr/>
            </a:pPr>
            <a:r>
              <a:rPr lang="ja-JP" altLang="en-US" sz="3200" b="1" spc="50" dirty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3200" b="1" spc="50" dirty="0" smtClean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2800" b="1" spc="50" dirty="0" smtClean="0">
                <a:ln w="0"/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動画配信のお知らせ</a:t>
            </a:r>
            <a:endParaRPr lang="en-US" altLang="ja-JP" sz="2800" b="1" spc="50" dirty="0">
              <a:ln w="0"/>
              <a:solidFill>
                <a:srgbClr val="FFFF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0294" y="2850880"/>
            <a:ext cx="2957245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99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</a:t>
            </a:r>
            <a:r>
              <a:rPr lang="ja-JP" altLang="en-US" sz="1400" dirty="0" smtClean="0">
                <a:solidFill>
                  <a:srgbClr val="99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セミナーは</a:t>
            </a:r>
            <a:r>
              <a:rPr lang="en-US" altLang="ja-JP" sz="1400" dirty="0" smtClean="0">
                <a:solidFill>
                  <a:srgbClr val="99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</a:p>
          <a:p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これから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学校現場で働く皆さんが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、良好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なスタートを切れるよう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に、指導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ポイントや心構えについて、テーマ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ごとに動画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で分かりやすく解説する</a:t>
            </a:r>
            <a:r>
              <a:rPr lang="ja-JP" altLang="en-US" sz="1400" dirty="0" smtClean="0">
                <a:solidFill>
                  <a:srgbClr val="99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動画配信セミナー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2239846" y="10016121"/>
            <a:ext cx="2942161" cy="400110"/>
            <a:chOff x="2242527" y="10199662"/>
            <a:chExt cx="2942161" cy="400110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2242527" y="10199662"/>
              <a:ext cx="29421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主催　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　　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福岡県教育委員会　　　</a:t>
              </a:r>
            </a:p>
          </p:txBody>
        </p:sp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4711" y="10304638"/>
              <a:ext cx="260350" cy="219374"/>
            </a:xfrm>
            <a:prstGeom prst="rect">
              <a:avLst/>
            </a:prstGeom>
          </p:spPr>
        </p:pic>
      </p:grp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468154"/>
              </p:ext>
            </p:extLst>
          </p:nvPr>
        </p:nvGraphicFramePr>
        <p:xfrm>
          <a:off x="3167539" y="6620563"/>
          <a:ext cx="4235172" cy="19878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0508">
                  <a:extLst>
                    <a:ext uri="{9D8B030D-6E8A-4147-A177-3AD203B41FA5}">
                      <a16:colId xmlns:a16="http://schemas.microsoft.com/office/drawing/2014/main" val="2953435336"/>
                    </a:ext>
                  </a:extLst>
                </a:gridCol>
                <a:gridCol w="3274664">
                  <a:extLst>
                    <a:ext uri="{9D8B030D-6E8A-4147-A177-3AD203B41FA5}">
                      <a16:colId xmlns:a16="http://schemas.microsoft.com/office/drawing/2014/main" val="202204603"/>
                    </a:ext>
                  </a:extLst>
                </a:gridCol>
              </a:tblGrid>
              <a:tr h="3597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配信講座</a:t>
                      </a:r>
                      <a:endParaRPr kumimoji="1" lang="ja-JP" altLang="en-US" sz="1100" dirty="0"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anchor="ctr">
                    <a:solidFill>
                      <a:srgbClr val="283F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テーマ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anchor="ctr">
                    <a:solidFill>
                      <a:srgbClr val="283F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722765"/>
                  </a:ext>
                </a:extLst>
              </a:tr>
              <a:tr h="3033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全員を対象</a:t>
                      </a:r>
                      <a:endParaRPr kumimoji="1" lang="ja-JP" altLang="en-US" sz="1200" b="1" dirty="0">
                        <a:solidFill>
                          <a:srgbClr val="7030A0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2075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福岡県公立学校教員としての心構え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明朝E" panose="02020900000000000000" pitchFamily="18" charset="-128"/>
                        <a:ea typeface="HGP明朝E" panose="02020900000000000000" pitchFamily="18" charset="-128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56656"/>
                  </a:ext>
                </a:extLst>
              </a:tr>
              <a:tr h="2606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小学校対象</a:t>
                      </a:r>
                      <a:endParaRPr kumimoji="1" lang="ja-JP" altLang="en-US" sz="1200" b="1" dirty="0">
                        <a:solidFill>
                          <a:srgbClr val="7030A0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2075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スタートダッシュ学級経営</a:t>
                      </a:r>
                      <a:endParaRPr kumimoji="1" lang="ja-JP" altLang="en-US" sz="1200" b="1" dirty="0" smtClean="0">
                        <a:solidFill>
                          <a:srgbClr val="000099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713621"/>
                  </a:ext>
                </a:extLst>
              </a:tr>
              <a:tr h="344597">
                <a:tc>
                  <a:txBody>
                    <a:bodyPr/>
                    <a:lstStyle/>
                    <a:p>
                      <a:pPr marL="0" marR="0" lvl="0" indent="0" algn="ctr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中学校対象</a:t>
                      </a:r>
                      <a:endParaRPr kumimoji="1" lang="ja-JP" altLang="en-US" sz="1200" b="1" dirty="0" smtClean="0">
                        <a:solidFill>
                          <a:srgbClr val="7030A0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2075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チーム学校の一員として</a:t>
                      </a:r>
                      <a:endParaRPr kumimoji="1" lang="ja-JP" altLang="en-US" sz="1200" b="1" dirty="0" smtClean="0">
                        <a:solidFill>
                          <a:srgbClr val="000099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831777"/>
                  </a:ext>
                </a:extLst>
              </a:tr>
              <a:tr h="719528">
                <a:tc>
                  <a:txBody>
                    <a:bodyPr/>
                    <a:lstStyle/>
                    <a:p>
                      <a:pPr marL="0" marR="0" lvl="0" indent="0" algn="ctr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特別配信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明朝E" panose="02020900000000000000" pitchFamily="18" charset="-128"/>
                        <a:ea typeface="HGP明朝E" panose="02020900000000000000" pitchFamily="18" charset="-128"/>
                        <a:cs typeface="+mn-cs"/>
                      </a:endParaRPr>
                    </a:p>
                    <a:p>
                      <a:pPr algn="ctr"/>
                      <a:endParaRPr kumimoji="1" lang="en-US" altLang="ja-JP" sz="1200" dirty="0">
                        <a:solidFill>
                          <a:srgbClr val="990000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2075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ＴＦＪ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×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明朝E" panose="02020900000000000000" pitchFamily="18" charset="-128"/>
                          <a:ea typeface="HGP明朝E" panose="02020900000000000000" pitchFamily="18" charset="-128"/>
                          <a:cs typeface="+mn-cs"/>
                        </a:rPr>
                        <a:t>福岡県教育委員会（ダイジェスト版）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明朝E" panose="02020900000000000000" pitchFamily="18" charset="-128"/>
                        <a:ea typeface="HGP明朝E" panose="02020900000000000000" pitchFamily="18" charset="-128"/>
                        <a:cs typeface="+mn-cs"/>
                      </a:endParaRPr>
                    </a:p>
                    <a:p>
                      <a:pPr marL="0" marR="0" lvl="0" indent="0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</a:t>
                      </a:r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Teach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 </a:t>
                      </a:r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for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 </a:t>
                      </a:r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Japan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）</a:t>
                      </a:r>
                    </a:p>
                    <a:p>
                      <a:pPr marL="92075" marR="0" lvl="0" indent="0" algn="l" defTabSz="756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uLnTx/>
                        <a:uFillTx/>
                        <a:latin typeface="HGP明朝E" panose="02020900000000000000" pitchFamily="18" charset="-128"/>
                        <a:ea typeface="HGP明朝E" panose="02020900000000000000" pitchFamily="18" charset="-128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19824"/>
                  </a:ext>
                </a:extLst>
              </a:tr>
            </a:tbl>
          </a:graphicData>
        </a:graphic>
      </p:graphicFrame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64" r="2497"/>
          <a:stretch/>
        </p:blipFill>
        <p:spPr>
          <a:xfrm>
            <a:off x="4475746" y="4614"/>
            <a:ext cx="3096000" cy="2765090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0" y="4595206"/>
            <a:ext cx="3653253" cy="1905221"/>
          </a:xfrm>
          <a:prstGeom prst="rect">
            <a:avLst/>
          </a:prstGeom>
          <a:solidFill>
            <a:srgbClr val="00174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7812" y="4680966"/>
            <a:ext cx="33856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配信</a:t>
            </a:r>
            <a:r>
              <a:rPr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開始</a:t>
            </a:r>
            <a:endParaRPr kumimoji="1" lang="en-US" altLang="ja-JP" sz="16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indent="185738"/>
            <a:r>
              <a:rPr lang="ja-JP" altLang="en-US" sz="2000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令和５年２月１３日</a:t>
            </a:r>
            <a:r>
              <a:rPr lang="en-US" altLang="ja-JP" sz="2000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(</a:t>
            </a:r>
            <a:r>
              <a:rPr lang="ja-JP" altLang="en-US" sz="2000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月</a:t>
            </a:r>
            <a:r>
              <a:rPr lang="en-US" altLang="ja-JP" sz="2000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)</a:t>
            </a:r>
            <a:r>
              <a:rPr lang="ja-JP" altLang="en-US" sz="2000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～</a:t>
            </a:r>
            <a:endParaRPr lang="en-US" altLang="ja-JP" sz="2000" b="1" dirty="0" smtClean="0">
              <a:solidFill>
                <a:srgbClr val="FFFF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indent="2151063"/>
            <a:endParaRPr kumimoji="1" lang="ja-JP" altLang="en-US" sz="1600" dirty="0">
              <a:solidFill>
                <a:schemeClr val="bg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33443" y="2856161"/>
            <a:ext cx="1144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対象者</a:t>
            </a:r>
            <a:endParaRPr kumimoji="1" lang="ja-JP" altLang="en-US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3217" y="5656831"/>
            <a:ext cx="325013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配信元：</a:t>
            </a:r>
            <a:r>
              <a:rPr kumimoji="1" lang="ja-JP" altLang="en-US" b="1" dirty="0" smtClean="0">
                <a:solidFill>
                  <a:srgbClr val="FFFF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福岡県教育センター</a:t>
            </a:r>
            <a:endParaRPr kumimoji="1" lang="en-US" altLang="ja-JP" b="1" dirty="0" smtClean="0">
              <a:solidFill>
                <a:srgbClr val="FFFF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sz="800" b="1" dirty="0" smtClean="0">
              <a:solidFill>
                <a:schemeClr val="bg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200" b="1" dirty="0" smtClean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下記ホームページからアクセスしてください</a:t>
            </a:r>
            <a:endParaRPr kumimoji="1" lang="ja-JP" altLang="en-US" sz="1200" b="1" dirty="0">
              <a:solidFill>
                <a:schemeClr val="bg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57" b="16975"/>
          <a:stretch/>
        </p:blipFill>
        <p:spPr>
          <a:xfrm>
            <a:off x="3681254" y="4602373"/>
            <a:ext cx="3769611" cy="1898054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536"/>
          <a:stretch/>
        </p:blipFill>
        <p:spPr>
          <a:xfrm>
            <a:off x="216315" y="6584855"/>
            <a:ext cx="2826340" cy="2023608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33" name="右矢印 32"/>
          <p:cNvSpPr/>
          <p:nvPr/>
        </p:nvSpPr>
        <p:spPr>
          <a:xfrm>
            <a:off x="3485909" y="9095184"/>
            <a:ext cx="225017" cy="4342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93348" y="3180173"/>
            <a:ext cx="373103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小学校・</a:t>
            </a:r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中学校の講師</a:t>
            </a:r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、養護助教諭等</a:t>
            </a:r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、</a:t>
            </a:r>
            <a:endParaRPr kumimoji="1" lang="en-US" altLang="ja-JP" sz="1600" b="1" dirty="0" smtClean="0">
              <a:solidFill>
                <a:srgbClr val="FFFF00"/>
              </a:solidFill>
              <a:effectLst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講師</a:t>
            </a:r>
            <a:r>
              <a:rPr kumimoji="1" lang="ja-JP" altLang="en-US" sz="1600" b="1" dirty="0" smtClean="0">
                <a:solidFill>
                  <a:srgbClr val="FFFF00"/>
                </a:solidFill>
                <a:effectLst/>
                <a:latin typeface="HGP明朝E" panose="02020900000000000000" pitchFamily="18" charset="-128"/>
                <a:ea typeface="HGP明朝E" panose="02020900000000000000" pitchFamily="18" charset="-128"/>
              </a:rPr>
              <a:t>として令和５年度公立小中学校採用予定者</a:t>
            </a:r>
            <a:endParaRPr kumimoji="1" lang="en-US" altLang="ja-JP" sz="1600" b="1" dirty="0" smtClean="0">
              <a:solidFill>
                <a:srgbClr val="FFFF00"/>
              </a:solidFill>
              <a:effectLst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sz="800" b="1" dirty="0" smtClean="0">
              <a:solidFill>
                <a:srgbClr val="FFFF00"/>
              </a:solidFill>
              <a:effectLst/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r>
              <a:rPr lang="ja-JP" altLang="en-US" sz="1400" b="1" dirty="0" smtClean="0">
                <a:solidFill>
                  <a:srgbClr val="FFFF00"/>
                </a:solidFill>
                <a:effectLst/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（ 申込不要、各自で動画を視聴してください。）</a:t>
            </a:r>
            <a:endParaRPr kumimoji="1" lang="en-US" altLang="ja-JP" b="1" dirty="0" smtClean="0">
              <a:solidFill>
                <a:srgbClr val="FFFF00"/>
              </a:solidFill>
              <a:effectLst/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47812" y="269516"/>
            <a:ext cx="383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講師として</a:t>
            </a:r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働く皆さんへ</a:t>
            </a:r>
            <a:endParaRPr kumimoji="1" lang="ja-JP" altLang="en-US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7" t="9591" r="8006" b="9591"/>
          <a:stretch/>
        </p:blipFill>
        <p:spPr>
          <a:xfrm>
            <a:off x="316712" y="9776240"/>
            <a:ext cx="689713" cy="68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46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4C86551FB9EAF4BABA34B8A4D158C9C" ma:contentTypeVersion="4" ma:contentTypeDescription="新しいドキュメントを作成します。" ma:contentTypeScope="" ma:versionID="10c568aff994e96eb2cfaa964fff4deb">
  <xsd:schema xmlns:xsd="http://www.w3.org/2001/XMLSchema" xmlns:xs="http://www.w3.org/2001/XMLSchema" xmlns:p="http://schemas.microsoft.com/office/2006/metadata/properties" xmlns:ns2="312491dc-e508-41a2-8e5e-0dbabe3969f9" xmlns:ns3="43eb7723-defb-4d90-b7a7-30e61e178f94" targetNamespace="http://schemas.microsoft.com/office/2006/metadata/properties" ma:root="true" ma:fieldsID="37b32c8e917f03517a62d40a22ece528" ns2:_="" ns3:_="">
    <xsd:import namespace="312491dc-e508-41a2-8e5e-0dbabe3969f9"/>
    <xsd:import namespace="43eb7723-defb-4d90-b7a7-30e61e178f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491dc-e508-41a2-8e5e-0dbabe3969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eb7723-defb-4d90-b7a7-30e61e178f9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D36317-7962-4995-AAD2-C478B7DA72EA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12491dc-e508-41a2-8e5e-0dbabe3969f9"/>
    <ds:schemaRef ds:uri="http://purl.org/dc/elements/1.1/"/>
    <ds:schemaRef ds:uri="43eb7723-defb-4d90-b7a7-30e61e178f9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A85FC17-CBCC-4F63-A2CF-5B71DA695F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2491dc-e508-41a2-8e5e-0dbabe3969f9"/>
    <ds:schemaRef ds:uri="43eb7723-defb-4d90-b7a7-30e61e178f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793730-F1CD-4A98-99D0-D699D7C555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194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ＤＨＰ平成明朝体W7</vt:lpstr>
      <vt:lpstr>HGPｺﾞｼｯｸE</vt:lpstr>
      <vt:lpstr>HGP創英角ｺﾞｼｯｸUB</vt:lpstr>
      <vt:lpstr>HGP明朝E</vt:lpstr>
      <vt:lpstr>HG丸ｺﾞｼｯｸM-PRO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2021-02-24T03:57:52Z</dcterms:created>
  <dcterms:modified xsi:type="dcterms:W3CDTF">2023-01-26T05:42:02Z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0x010100A4C86551FB9EAF4BABA34B8A4D158C9C</vt:lpwstr>
  </property>
</Properties>
</file>